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89" r:id="rId9"/>
    <p:sldId id="262" r:id="rId10"/>
    <p:sldId id="290" r:id="rId11"/>
    <p:sldId id="291" r:id="rId12"/>
    <p:sldId id="264" r:id="rId13"/>
    <p:sldId id="293" r:id="rId14"/>
    <p:sldId id="267" r:id="rId15"/>
    <p:sldId id="272" r:id="rId16"/>
    <p:sldId id="274" r:id="rId17"/>
    <p:sldId id="276" r:id="rId18"/>
    <p:sldId id="278" r:id="rId19"/>
    <p:sldId id="280" r:id="rId20"/>
    <p:sldId id="282" r:id="rId21"/>
    <p:sldId id="266" r:id="rId22"/>
    <p:sldId id="270" r:id="rId23"/>
    <p:sldId id="294" r:id="rId24"/>
    <p:sldId id="284" r:id="rId25"/>
    <p:sldId id="285" r:id="rId26"/>
    <p:sldId id="296" r:id="rId27"/>
    <p:sldId id="292" r:id="rId28"/>
    <p:sldId id="265" r:id="rId29"/>
    <p:sldId id="288" r:id="rId30"/>
    <p:sldId id="271" r:id="rId31"/>
    <p:sldId id="286" r:id="rId32"/>
    <p:sldId id="297" r:id="rId33"/>
    <p:sldId id="295" r:id="rId34"/>
    <p:sldId id="269" r:id="rId35"/>
    <p:sldId id="287" r:id="rId36"/>
    <p:sldId id="268" r:id="rId37"/>
  </p:sldIdLst>
  <p:sldSz cx="9144000" cy="6858000" type="screen4x3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C7D79158-70C7-49CD-A890-7FF45399AB5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B1449E1-BC38-40A9-8118-F21550CF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05F1391B-B372-4F02-BA2C-6A73019BF3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A513C27-0AB3-423C-9581-8735F86F8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25BE11-052F-43BB-8EF0-18DE19F22191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BD80-9C7A-443B-9711-9ABEB0D57868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33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BD80-9C7A-443B-9711-9ABEB0D57868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151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BD80-9C7A-443B-9711-9ABEB0D57868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097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BD80-9C7A-443B-9711-9ABEB0D57868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970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BD80-9C7A-443B-9711-9ABEB0D57868}" type="datetime1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87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BD80-9C7A-443B-9711-9ABEB0D57868}" type="datetime1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077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076B8A6-BE1C-4187-AD2B-358C3EE40CA3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029E-9E58-4CF3-BCEC-BD44BDEB736C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9026-5F52-47C1-A843-232FF8719056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58CD-CF9F-4973-87CD-6DC5470F28D2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0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F986-169D-4D55-92F2-F1D36F544D3E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AEDF-568F-445D-A484-0C3864AEB1BE}" type="datetime1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E94A-4559-4549-A293-F28517F89AC2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6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776A-0160-47C6-8C98-D36C675096A2}" type="datetime1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5BA0-280E-439C-B0AE-BC3DEB94288D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8F2E-4C7D-4161-99B0-6A2C0D23FBE3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1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B3BBD80-9C7A-443B-9711-9ABEB0D57868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42CFAB7-8010-4F2F-A048-973038332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2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dult-black-and-white-business-cafe-34768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-life-isnt-over.blogspot.com/2016/08/denial-is-not-river-in-egypt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welcome-word-png/download/3598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abiusmaximus.com/2012/10/22/schultz-assassination-obama-4436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2200/rodentia-icons_dialog-question-by-sixsixfive-2122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hvcc-abnormalpsychology/chapter/2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timulation_magn%C3%A9tique_transcr%C3%A2nienn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odiario.org/2013/12/16/una-nota-de-precaucion-sobre-el-uso-de-la-estimulacion-magnetica-transcraneal-en-el-autismo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afraid-dread-emotion-expression-19086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moor15@gmail.com" TargetMode="External"/><Relationship Id="rId2" Type="http://schemas.openxmlformats.org/officeDocument/2006/relationships/hyperlink" Target="mailto:bobcarty67@gmail.co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ats_all_folks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yusa/98137273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ulib.csuohio.edu/substancemisusepart1/chapter/ch-3-name-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2362199"/>
          </a:xfrm>
        </p:spPr>
        <p:txBody>
          <a:bodyPr/>
          <a:lstStyle/>
          <a:p>
            <a:pPr algn="ctr"/>
            <a:r>
              <a:rPr lang="en-US" sz="6000" b="1" dirty="0"/>
              <a:t>A Closer Look </a:t>
            </a:r>
            <a:br>
              <a:rPr lang="en-US" sz="6000" b="1" dirty="0"/>
            </a:br>
            <a:r>
              <a:rPr lang="en-US" sz="6000" b="1" dirty="0"/>
              <a:t>at Denial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191000"/>
            <a:ext cx="6620968" cy="1447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Bob Carty LCSW, CADC</a:t>
            </a:r>
          </a:p>
          <a:p>
            <a:pPr algn="ctr"/>
            <a:r>
              <a:rPr lang="en-US" sz="2400" b="1" dirty="0" err="1"/>
              <a:t>Shawntrell</a:t>
            </a:r>
            <a:r>
              <a:rPr lang="en-US" sz="2400" b="1" dirty="0"/>
              <a:t> MOORE, MA, LCPC, CADC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5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45C3-041C-F037-1DF0-748A45CA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Sam’s Story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AED554-0676-1D5D-5BC6-C85B70CAC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9062" y="2489200"/>
            <a:ext cx="5295900" cy="353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82D08-86BD-E93B-A6CB-AFEAF755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7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E02A-C27E-8517-6EE3-B9120F66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812176" cy="709865"/>
          </a:xfrm>
        </p:spPr>
        <p:txBody>
          <a:bodyPr/>
          <a:lstStyle/>
          <a:p>
            <a:r>
              <a:rPr lang="en-US" sz="4400" b="1" dirty="0"/>
              <a:t>Neuroscience of Denial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ED63-D2A6-10A8-9AE8-25C64A3C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/>
          </a:bodyPr>
          <a:lstStyle/>
          <a:p>
            <a:r>
              <a:rPr lang="en-US" sz="2800" b="1" dirty="0"/>
              <a:t>Trauma Response</a:t>
            </a:r>
          </a:p>
          <a:p>
            <a:r>
              <a:rPr lang="en-US" sz="2800" dirty="0"/>
              <a:t>Pre-frontal cortex to Amygdala</a:t>
            </a:r>
          </a:p>
          <a:p>
            <a:r>
              <a:rPr lang="en-US" sz="2800" dirty="0"/>
              <a:t>Findings from Jamie </a:t>
            </a:r>
            <a:r>
              <a:rPr lang="en-US" sz="2800" dirty="0" err="1"/>
              <a:t>Marich</a:t>
            </a:r>
            <a:endParaRPr lang="en-US" sz="2800" dirty="0"/>
          </a:p>
          <a:p>
            <a:r>
              <a:rPr lang="en-US" sz="2800" b="1" dirty="0"/>
              <a:t>Trauma responses: emotional numbness, difficulty focusing, </a:t>
            </a:r>
            <a:r>
              <a:rPr lang="en-US" sz="2800" b="1" dirty="0" err="1"/>
              <a:t>distractability</a:t>
            </a:r>
            <a:r>
              <a:rPr lang="en-US" sz="2800" b="1" dirty="0"/>
              <a:t>, etc.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0E0C5-3ABC-DEED-916B-3E5224E2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7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Denial in Treatment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1" y="2489200"/>
            <a:ext cx="7363159" cy="3530600"/>
          </a:xfrm>
        </p:spPr>
        <p:txBody>
          <a:bodyPr>
            <a:normAutofit/>
          </a:bodyPr>
          <a:lstStyle/>
          <a:p>
            <a:r>
              <a:rPr lang="en-US" sz="2400" b="1" dirty="0"/>
              <a:t>Entering treatment does not end denial; but may even enhance this unconscious, psychological defense</a:t>
            </a:r>
          </a:p>
          <a:p>
            <a:r>
              <a:rPr lang="en-US" sz="2400" dirty="0"/>
              <a:t>This leads to:</a:t>
            </a:r>
          </a:p>
          <a:p>
            <a:pPr lvl="1"/>
            <a:r>
              <a:rPr lang="en-US" sz="2400" dirty="0"/>
              <a:t>Hiding behind a false sense of being in control </a:t>
            </a:r>
          </a:p>
          <a:p>
            <a:pPr lvl="1"/>
            <a:r>
              <a:rPr lang="en-US" sz="2400" dirty="0"/>
              <a:t>Comparing oneself to others who may have more severe problems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4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E01C2-7D03-76D0-EA0C-F71A8664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1752600"/>
            <a:ext cx="3101765" cy="3525331"/>
          </a:xfrm>
        </p:spPr>
        <p:txBody>
          <a:bodyPr/>
          <a:lstStyle/>
          <a:p>
            <a:r>
              <a:rPr lang="en-US" sz="4400" b="1" dirty="0"/>
              <a:t>Denial Patterns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7EC97-7703-A21A-420A-0C9B40A5A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6EB83-B1E2-02B5-C405-92E4EA17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9B29A6-DC79-8257-0BE3-620086E99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1295400"/>
            <a:ext cx="401088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12176" cy="709865"/>
          </a:xfrm>
        </p:spPr>
        <p:txBody>
          <a:bodyPr/>
          <a:lstStyle/>
          <a:p>
            <a:r>
              <a:rPr lang="en-US" sz="4400" b="1" dirty="0"/>
              <a:t>Gorski’s Denial Patterns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b="1" dirty="0"/>
              <a:t>Avoidance</a:t>
            </a:r>
          </a:p>
          <a:p>
            <a:pPr lvl="1"/>
            <a:r>
              <a:rPr lang="en-US" sz="2400" dirty="0"/>
              <a:t>Absolute denial</a:t>
            </a:r>
          </a:p>
          <a:p>
            <a:pPr lvl="1"/>
            <a:r>
              <a:rPr lang="en-US" sz="2400" b="1" dirty="0"/>
              <a:t>Minimizing</a:t>
            </a:r>
          </a:p>
          <a:p>
            <a:pPr lvl="1"/>
            <a:r>
              <a:rPr lang="en-US" sz="2400" dirty="0"/>
              <a:t>Rationalizing</a:t>
            </a:r>
          </a:p>
          <a:p>
            <a:pPr lvl="1"/>
            <a:r>
              <a:rPr lang="en-US" sz="2400" b="1" dirty="0"/>
              <a:t>Blaming</a:t>
            </a:r>
          </a:p>
          <a:p>
            <a:pPr lvl="1"/>
            <a:r>
              <a:rPr lang="en-US" sz="2400" dirty="0"/>
              <a:t>Comparing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Compliance</a:t>
            </a:r>
          </a:p>
          <a:p>
            <a:r>
              <a:rPr lang="en-US" sz="2400" dirty="0"/>
              <a:t>Manipulating</a:t>
            </a:r>
          </a:p>
          <a:p>
            <a:r>
              <a:rPr lang="en-US" sz="2400" b="1" dirty="0"/>
              <a:t>Flight into health</a:t>
            </a:r>
          </a:p>
          <a:p>
            <a:r>
              <a:rPr lang="en-US" sz="2400" dirty="0"/>
              <a:t>Recovery by fear</a:t>
            </a:r>
          </a:p>
          <a:p>
            <a:r>
              <a:rPr lang="en-US" sz="2400" b="1" dirty="0"/>
              <a:t>Strategic hopelessness</a:t>
            </a:r>
          </a:p>
          <a:p>
            <a:r>
              <a:rPr lang="en-US" sz="2400" dirty="0"/>
              <a:t>Democratic disease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601159" cy="3530600"/>
          </a:xfrm>
        </p:spPr>
        <p:txBody>
          <a:bodyPr>
            <a:noAutofit/>
          </a:bodyPr>
          <a:lstStyle/>
          <a:p>
            <a:r>
              <a:rPr lang="en-US" sz="2400" b="1" dirty="0"/>
              <a:t>Defocusing from one’s substance use </a:t>
            </a:r>
          </a:p>
          <a:p>
            <a:r>
              <a:rPr lang="en-US" sz="2400" dirty="0"/>
              <a:t>When others try to raise this issue, the person typically responds by changing the subject or by getting angry to shut down the discussion</a:t>
            </a:r>
          </a:p>
          <a:p>
            <a:r>
              <a:rPr lang="en-US" sz="2400" dirty="0"/>
              <a:t>Avoidance can occur in response to direct questions during intake 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489200"/>
            <a:ext cx="139065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8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Minimizing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/>
          </a:bodyPr>
          <a:lstStyle/>
          <a:p>
            <a:r>
              <a:rPr lang="en-US" sz="2800" dirty="0"/>
              <a:t>May be conscious or unconscious</a:t>
            </a:r>
          </a:p>
          <a:p>
            <a:r>
              <a:rPr lang="en-US" sz="2800" b="1" dirty="0"/>
              <a:t>Individual tends to lessen his/her report regarding</a:t>
            </a:r>
          </a:p>
          <a:p>
            <a:pPr lvl="1"/>
            <a:r>
              <a:rPr lang="en-US" sz="2800" b="1" dirty="0"/>
              <a:t>Frequency of use</a:t>
            </a:r>
          </a:p>
          <a:p>
            <a:pPr lvl="1"/>
            <a:r>
              <a:rPr lang="en-US" sz="2800" b="1" dirty="0"/>
              <a:t>Amounts used</a:t>
            </a:r>
          </a:p>
          <a:p>
            <a:pPr lvl="1"/>
            <a:r>
              <a:rPr lang="en-US" sz="2800" b="1" dirty="0"/>
              <a:t>Consequences of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Blaming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Autofit/>
          </a:bodyPr>
          <a:lstStyle/>
          <a:p>
            <a:r>
              <a:rPr lang="en-US" sz="2400" b="1" dirty="0"/>
              <a:t>Allows the individual to avoid responsibility for one’s substance use disorder</a:t>
            </a:r>
          </a:p>
          <a:p>
            <a:r>
              <a:rPr lang="en-US" sz="2400" dirty="0"/>
              <a:t>Others are the “reason” for one’s use</a:t>
            </a:r>
          </a:p>
          <a:p>
            <a:pPr lvl="1"/>
            <a:r>
              <a:rPr lang="en-US" sz="2400" dirty="0"/>
              <a:t>“If you had a spouse like mine, you would drink too”</a:t>
            </a:r>
          </a:p>
          <a:p>
            <a:pPr lvl="1"/>
            <a:r>
              <a:rPr lang="en-US" sz="2400" dirty="0"/>
              <a:t>“I got a DUI again because the cops are out to get me”</a:t>
            </a:r>
          </a:p>
          <a:p>
            <a:pPr lvl="1"/>
            <a:r>
              <a:rPr lang="en-US" sz="2400" dirty="0"/>
              <a:t>Others?</a:t>
            </a:r>
          </a:p>
          <a:p>
            <a:pPr marL="402336" lvl="1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03483" cy="3530600"/>
          </a:xfrm>
        </p:spPr>
        <p:txBody>
          <a:bodyPr>
            <a:normAutofit/>
          </a:bodyPr>
          <a:lstStyle/>
          <a:p>
            <a:r>
              <a:rPr lang="en-US" sz="2400" b="1" dirty="0"/>
              <a:t>Individual seems to “go along” with what is requested, but shows no real change</a:t>
            </a:r>
          </a:p>
          <a:p>
            <a:r>
              <a:rPr lang="en-US" sz="2400" dirty="0"/>
              <a:t>Promises to stop drug use are made, yet the person simply tries to hide the drug use better</a:t>
            </a:r>
          </a:p>
          <a:p>
            <a:r>
              <a:rPr lang="en-US" sz="2400" b="1" dirty="0"/>
              <a:t>These promises get the “heat” off for a while</a:t>
            </a:r>
          </a:p>
          <a:p>
            <a:r>
              <a:rPr lang="en-US" sz="2400" dirty="0"/>
              <a:t>Some clients are “stars” in treatment and end up relapsing shortly after discharge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5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Flight into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03483" cy="3530600"/>
          </a:xfrm>
        </p:spPr>
        <p:txBody>
          <a:bodyPr>
            <a:normAutofit/>
          </a:bodyPr>
          <a:lstStyle/>
          <a:p>
            <a:r>
              <a:rPr lang="en-US" sz="2400" dirty="0"/>
              <a:t>Some clients are pleased to feel better physically and emotionally in early recovery</a:t>
            </a:r>
          </a:p>
          <a:p>
            <a:r>
              <a:rPr lang="en-US" sz="2400" b="1" dirty="0"/>
              <a:t>As they feel better, they think that they do not need to:</a:t>
            </a:r>
          </a:p>
          <a:p>
            <a:pPr lvl="1"/>
            <a:r>
              <a:rPr lang="en-US" sz="2400" b="1" dirty="0"/>
              <a:t>Continue counseling</a:t>
            </a:r>
          </a:p>
          <a:p>
            <a:pPr lvl="1"/>
            <a:r>
              <a:rPr lang="en-US" sz="2400" b="1" dirty="0"/>
              <a:t>Attend meetings</a:t>
            </a:r>
          </a:p>
          <a:p>
            <a:pPr lvl="1"/>
            <a:r>
              <a:rPr lang="en-US" sz="2400" b="1" dirty="0"/>
              <a:t>Maintain contact with supportive peers in recovery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Introductions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Co-Trainers</a:t>
            </a:r>
          </a:p>
          <a:p>
            <a:r>
              <a:rPr lang="en-US" sz="3200" b="1" dirty="0"/>
              <a:t>Participants’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A4A52-C5DD-2EC5-C66A-76136BF36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3962400"/>
            <a:ext cx="3886200" cy="22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677360" cy="709865"/>
          </a:xfrm>
        </p:spPr>
        <p:txBody>
          <a:bodyPr/>
          <a:lstStyle/>
          <a:p>
            <a:r>
              <a:rPr lang="en-US" sz="4400" b="1" dirty="0"/>
              <a:t>Strategic Hopelessness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603483" cy="3530600"/>
          </a:xfrm>
        </p:spPr>
        <p:txBody>
          <a:bodyPr>
            <a:normAutofit/>
          </a:bodyPr>
          <a:lstStyle/>
          <a:p>
            <a:r>
              <a:rPr lang="en-US" sz="2400" b="1" dirty="0"/>
              <a:t>People with multiple recovery attempts may conclude that their situation is hopeless, instead of trying new ways to get and stay sober</a:t>
            </a:r>
          </a:p>
          <a:p>
            <a:r>
              <a:rPr lang="en-US" sz="2400" dirty="0"/>
              <a:t>May lead to fighting off efforts of others to help them</a:t>
            </a:r>
          </a:p>
          <a:p>
            <a:r>
              <a:rPr lang="en-US" sz="2400" dirty="0"/>
              <a:t>May even ask others to simply leave them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3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12176" cy="709865"/>
          </a:xfrm>
        </p:spPr>
        <p:txBody>
          <a:bodyPr/>
          <a:lstStyle/>
          <a:p>
            <a:r>
              <a:rPr lang="en-US" sz="4400" b="1" dirty="0"/>
              <a:t>Small Group Exercise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1" y="2489200"/>
            <a:ext cx="7603483" cy="3530600"/>
          </a:xfrm>
        </p:spPr>
        <p:txBody>
          <a:bodyPr>
            <a:noAutofit/>
          </a:bodyPr>
          <a:lstStyle/>
          <a:p>
            <a:r>
              <a:rPr lang="en-US" sz="2400" dirty="0"/>
              <a:t>In groups of 2-4 people with one reporter</a:t>
            </a:r>
          </a:p>
          <a:p>
            <a:r>
              <a:rPr lang="en-US" sz="2400" dirty="0"/>
              <a:t>Select one of the two clinical summaries</a:t>
            </a:r>
          </a:p>
          <a:p>
            <a:r>
              <a:rPr lang="en-US" sz="2400" b="1" dirty="0"/>
              <a:t>Discuss these questions:</a:t>
            </a:r>
          </a:p>
          <a:p>
            <a:pPr lvl="1"/>
            <a:r>
              <a:rPr lang="en-US" sz="2400" b="1" dirty="0"/>
              <a:t>Which of Gorski’s denial patterns are present?</a:t>
            </a:r>
          </a:p>
          <a:p>
            <a:pPr lvl="1"/>
            <a:r>
              <a:rPr lang="en-US" sz="2400" b="1" dirty="0"/>
              <a:t>How would you address these denial patterns in treatment?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3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Unaddressed Denial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1" y="2489200"/>
            <a:ext cx="7601283" cy="3530600"/>
          </a:xfrm>
        </p:spPr>
        <p:txBody>
          <a:bodyPr>
            <a:normAutofit/>
          </a:bodyPr>
          <a:lstStyle/>
          <a:p>
            <a:r>
              <a:rPr lang="en-US" sz="3200" u="sng" dirty="0"/>
              <a:t>Discussion Question</a:t>
            </a:r>
            <a:r>
              <a:rPr lang="en-US" sz="3200" dirty="0"/>
              <a:t>: If denial is not addressed in treatment, how does that impact early recovery following discharge?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C:\Users\rcarty01\AppData\Local\Microsoft\Windows\Temporary Internet Files\Content.IE5\POLF1N0S\blog-comment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26165"/>
            <a:ext cx="2828924" cy="23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25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D46D0B-7A29-81C4-CAC6-34B026AC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1524000"/>
            <a:ext cx="3101765" cy="3753931"/>
          </a:xfrm>
        </p:spPr>
        <p:txBody>
          <a:bodyPr/>
          <a:lstStyle/>
          <a:p>
            <a:r>
              <a:rPr lang="en-US" sz="4000" b="1" dirty="0"/>
              <a:t>Denial </a:t>
            </a:r>
            <a:br>
              <a:rPr lang="en-US" sz="4000" b="1" dirty="0"/>
            </a:br>
            <a:r>
              <a:rPr lang="en-US" sz="4000" b="1" dirty="0"/>
              <a:t>by Others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C155A5-B173-A19A-F313-AE0693256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B545D-487B-2401-0215-9C5246AB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2C0124-861D-E5B6-8A73-CDFC5D66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3000" y="1453345"/>
            <a:ext cx="3516924" cy="46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66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12176" cy="709865"/>
          </a:xfrm>
        </p:spPr>
        <p:txBody>
          <a:bodyPr/>
          <a:lstStyle/>
          <a:p>
            <a:r>
              <a:rPr lang="en-US" sz="4400" b="1" dirty="0"/>
              <a:t>Denial by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Enabling (rescuing, ignoring problems, buying the alcohol, etc.)</a:t>
            </a:r>
          </a:p>
          <a:p>
            <a:r>
              <a:rPr lang="en-US" sz="2800" dirty="0"/>
              <a:t>Trauma bonding</a:t>
            </a:r>
          </a:p>
          <a:p>
            <a:r>
              <a:rPr lang="en-US" sz="2800" b="1" dirty="0"/>
              <a:t>Guilt and shame</a:t>
            </a:r>
          </a:p>
          <a:p>
            <a:r>
              <a:rPr lang="en-US" sz="2800" dirty="0"/>
              <a:t>Keeping secrets (cultural)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19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Denial by Counselors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Denial can interfere with the countertransference process</a:t>
            </a:r>
          </a:p>
          <a:p>
            <a:r>
              <a:rPr lang="en-US" sz="2800" b="1" dirty="0"/>
              <a:t>Responses that look like denial – Fight, Flight, Freeze, Fawn</a:t>
            </a:r>
          </a:p>
          <a:p>
            <a:r>
              <a:rPr lang="en-US" sz="2800" dirty="0"/>
              <a:t>Factors fueling denial – upward mobility, fear of being written up,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471B-081E-53A2-411E-BE6E3EB2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753560" cy="709865"/>
          </a:xfrm>
        </p:spPr>
        <p:txBody>
          <a:bodyPr/>
          <a:lstStyle/>
          <a:p>
            <a:r>
              <a:rPr lang="en-US" sz="4400" b="1" dirty="0"/>
              <a:t>Counselor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D5C34-DD97-B103-5CF7-02C5DF88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Large group exercise</a:t>
            </a:r>
          </a:p>
          <a:p>
            <a:r>
              <a:rPr lang="en-US" sz="2800" dirty="0"/>
              <a:t>Review the summary</a:t>
            </a:r>
          </a:p>
          <a:p>
            <a:r>
              <a:rPr lang="en-US" sz="2800" b="1" dirty="0"/>
              <a:t>What patterns of denial do you see?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5BC17-C9C6-2769-5713-D71B8B12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FE9C7-EC40-5EB1-5AFA-BCE59CCD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22217" y="4245356"/>
            <a:ext cx="2057401" cy="19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3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6298F-7CD1-EA2E-4FA0-510E6524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1676400"/>
            <a:ext cx="3101765" cy="3601531"/>
          </a:xfrm>
        </p:spPr>
        <p:txBody>
          <a:bodyPr/>
          <a:lstStyle/>
          <a:p>
            <a:r>
              <a:rPr lang="en-US" sz="4400" b="1" dirty="0"/>
              <a:t>Methods </a:t>
            </a:r>
            <a:br>
              <a:rPr lang="en-US" sz="4400" b="1" dirty="0"/>
            </a:br>
            <a:r>
              <a:rPr lang="en-US" sz="4400" b="1" dirty="0"/>
              <a:t>to Reduce Denial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3592C8-9EC2-16B9-45E2-B8B002C58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E89CF-0FBD-72A8-BE1C-2654E79A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CC9CB-5782-D381-44BA-4E89CB179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6800" y="1524000"/>
            <a:ext cx="40343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9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Clinical Strategies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1" y="2489200"/>
            <a:ext cx="7286959" cy="3530600"/>
          </a:xfrm>
        </p:spPr>
        <p:txBody>
          <a:bodyPr>
            <a:normAutofit/>
          </a:bodyPr>
          <a:lstStyle/>
          <a:p>
            <a:r>
              <a:rPr lang="en-US" sz="2400" b="1" dirty="0"/>
              <a:t>Educate clients on both conscious and unconscious elements of denial</a:t>
            </a:r>
          </a:p>
          <a:p>
            <a:r>
              <a:rPr lang="en-US" sz="2400" dirty="0"/>
              <a:t>Encourage clients to decrease conscious forms of denial – helping them to catch themselves lying</a:t>
            </a:r>
          </a:p>
          <a:p>
            <a:r>
              <a:rPr lang="en-US" sz="2400" b="1" dirty="0"/>
              <a:t>Help patients to identify which ones of Gorski’s denial patterns they use, thus increasing self-awareness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17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12176" cy="709865"/>
          </a:xfrm>
        </p:spPr>
        <p:txBody>
          <a:bodyPr/>
          <a:lstStyle/>
          <a:p>
            <a:r>
              <a:rPr lang="en-US" sz="4000" b="1" dirty="0"/>
              <a:t>Motivational Interviewing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363159" cy="3530600"/>
          </a:xfrm>
        </p:spPr>
        <p:txBody>
          <a:bodyPr>
            <a:normAutofit/>
          </a:bodyPr>
          <a:lstStyle/>
          <a:p>
            <a:r>
              <a:rPr lang="en-US" sz="2400" dirty="0"/>
              <a:t>Techniques include open-ended questions, affirmations, reflective listening, and summarizing</a:t>
            </a:r>
          </a:p>
          <a:p>
            <a:r>
              <a:rPr lang="en-US" sz="2400" b="1" dirty="0"/>
              <a:t>These help to </a:t>
            </a:r>
          </a:p>
          <a:p>
            <a:pPr lvl="1"/>
            <a:r>
              <a:rPr lang="en-US" sz="2400" b="1" dirty="0"/>
              <a:t>Promote clinical engagement and trust</a:t>
            </a:r>
          </a:p>
          <a:p>
            <a:pPr lvl="1"/>
            <a:r>
              <a:rPr lang="en-US" sz="2400" b="1" dirty="0"/>
              <a:t>Develop discrepancy, which uncovers denial and ambivalence</a:t>
            </a:r>
          </a:p>
          <a:p>
            <a:pPr lvl="1"/>
            <a:r>
              <a:rPr lang="en-US" sz="2400" b="1" dirty="0"/>
              <a:t>Enhance motivation to change</a:t>
            </a:r>
          </a:p>
          <a:p>
            <a:pPr marL="402336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Learning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Explain key concepts related to denial</a:t>
            </a:r>
          </a:p>
          <a:p>
            <a:r>
              <a:rPr lang="en-US" sz="2400" b="1" dirty="0"/>
              <a:t>Describe trauma’s impact on denial</a:t>
            </a:r>
          </a:p>
          <a:p>
            <a:r>
              <a:rPr lang="en-US" sz="2400" b="1" dirty="0"/>
              <a:t>Examine Gorski’s denial patterns </a:t>
            </a:r>
          </a:p>
          <a:p>
            <a:r>
              <a:rPr lang="en-US" sz="2400" b="1" dirty="0"/>
              <a:t>Discuss how family members and counselors may experience denial</a:t>
            </a:r>
          </a:p>
          <a:p>
            <a:r>
              <a:rPr lang="en-US" sz="2400" b="1" dirty="0"/>
              <a:t>Identify strategies and interventions to recognize and reduce denial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Johari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Useful tool to reduce “blind spots” and hidden areas of oneself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01568"/>
            <a:ext cx="5164016" cy="2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89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533400"/>
            <a:ext cx="7820830" cy="1600199"/>
          </a:xfrm>
        </p:spPr>
        <p:txBody>
          <a:bodyPr/>
          <a:lstStyle/>
          <a:p>
            <a:r>
              <a:rPr lang="en-US" sz="4400" b="1" dirty="0"/>
              <a:t>Transcranial Magnetic Stimulation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371269"/>
            <a:ext cx="7058359" cy="3648531"/>
          </a:xfrm>
        </p:spPr>
        <p:txBody>
          <a:bodyPr/>
          <a:lstStyle/>
          <a:p>
            <a:pPr marL="731520" lvl="2" indent="0">
              <a:buNone/>
            </a:pPr>
            <a:endParaRPr lang="en-US" dirty="0"/>
          </a:p>
          <a:p>
            <a:pPr lvl="1"/>
            <a:r>
              <a:rPr lang="en-US" sz="2800" b="1" dirty="0"/>
              <a:t>What is TMS?</a:t>
            </a:r>
          </a:p>
          <a:p>
            <a:pPr lvl="1"/>
            <a:r>
              <a:rPr lang="en-US" sz="2800" b="1" dirty="0"/>
              <a:t>Its benefits</a:t>
            </a:r>
          </a:p>
          <a:p>
            <a:pPr lvl="1"/>
            <a:r>
              <a:rPr lang="en-US" sz="2800" b="1" dirty="0"/>
              <a:t>Findings from studies</a:t>
            </a:r>
            <a:endParaRPr lang="en-US" sz="2800" dirty="0"/>
          </a:p>
          <a:p>
            <a:pPr marL="402336" lvl="1" indent="0"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1039A-9B9B-E404-7E8A-BDB8AFB9D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1084" y="2438400"/>
            <a:ext cx="3132667" cy="38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0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D423-8B58-CB98-8BC7-D3E78D2C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TMS Continued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7ECD58-4348-ABF6-F50A-FB3674B6B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2438401"/>
            <a:ext cx="6858000" cy="3973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F7F0-5564-E605-45F6-2007CB29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26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3791-6930-EAEE-2F05-25674C24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Writing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A845-6AC5-9232-21D9-4F79400C9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Tools to help deepen self-awareness</a:t>
            </a:r>
          </a:p>
          <a:p>
            <a:r>
              <a:rPr lang="en-US" sz="2800" dirty="0"/>
              <a:t>List of pros and cons to change</a:t>
            </a:r>
          </a:p>
          <a:p>
            <a:r>
              <a:rPr lang="en-US" sz="2800" dirty="0"/>
              <a:t>Step One worksheets</a:t>
            </a:r>
          </a:p>
          <a:p>
            <a:r>
              <a:rPr lang="en-US" sz="2800" dirty="0"/>
              <a:t>Letter to one’s substance use disorder or to self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69B15-9A46-05C6-E19E-46489CD2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5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Naming Fears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/>
          </a:bodyPr>
          <a:lstStyle/>
          <a:p>
            <a:r>
              <a:rPr lang="en-US" sz="2400" b="1" dirty="0"/>
              <a:t>As denial is triggered by perceived threats, it’s valuable to help individuals see what they fear</a:t>
            </a:r>
          </a:p>
          <a:p>
            <a:pPr lvl="1"/>
            <a:r>
              <a:rPr lang="en-US" sz="2400" dirty="0"/>
              <a:t>Fear of change/unknown</a:t>
            </a:r>
          </a:p>
          <a:p>
            <a:pPr lvl="1"/>
            <a:r>
              <a:rPr lang="en-US" sz="2400" dirty="0"/>
              <a:t>Fear of losing friends</a:t>
            </a:r>
          </a:p>
          <a:p>
            <a:pPr lvl="1"/>
            <a:r>
              <a:rPr lang="en-US" sz="2400" dirty="0"/>
              <a:t>Fear of missing out (FOMO)</a:t>
            </a:r>
          </a:p>
          <a:p>
            <a:pPr lvl="1"/>
            <a:r>
              <a:rPr lang="en-US" sz="2400" dirty="0"/>
              <a:t>Fear of trusting others</a:t>
            </a:r>
          </a:p>
          <a:p>
            <a:pPr lvl="1"/>
            <a:r>
              <a:rPr lang="en-US" sz="2400" dirty="0"/>
              <a:t>Fear of failure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4A8C2-CA46-0B4A-DEC3-1A3D18D37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4742" y="3657599"/>
            <a:ext cx="2209800" cy="22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0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Bob Carty, LCSW, CADC</a:t>
            </a:r>
          </a:p>
          <a:p>
            <a:pPr lvl="1"/>
            <a:r>
              <a:rPr lang="en-US" sz="2400" b="1" dirty="0">
                <a:hlinkClick r:id="rId2"/>
              </a:rPr>
              <a:t>bobcarty67@gmail.com</a:t>
            </a:r>
            <a:endParaRPr lang="en-US" sz="2400" b="1" dirty="0"/>
          </a:p>
          <a:p>
            <a:pPr lvl="1"/>
            <a:r>
              <a:rPr lang="en-US" sz="2400" b="1" dirty="0"/>
              <a:t>(224)456-5147</a:t>
            </a:r>
          </a:p>
          <a:p>
            <a:r>
              <a:rPr lang="en-US" sz="2400" b="1" dirty="0" err="1"/>
              <a:t>Shawntrell</a:t>
            </a:r>
            <a:r>
              <a:rPr lang="en-US" sz="2400" b="1" dirty="0"/>
              <a:t> Moore, MA, LCPC, CADC</a:t>
            </a:r>
          </a:p>
          <a:p>
            <a:pPr lvl="1"/>
            <a:r>
              <a:rPr lang="en-US" sz="2200" b="1" dirty="0">
                <a:hlinkClick r:id="rId3"/>
              </a:rPr>
              <a:t>smoor15@gmail.com</a:t>
            </a:r>
            <a:endParaRPr lang="en-US" sz="2200" b="1" dirty="0"/>
          </a:p>
          <a:p>
            <a:pPr lvl="1"/>
            <a:r>
              <a:rPr lang="en-US" sz="2200" b="1" dirty="0"/>
              <a:t>(217)816-1154</a:t>
            </a:r>
          </a:p>
          <a:p>
            <a:pPr lvl="1"/>
            <a:endParaRPr lang="en-US" sz="22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57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440" y="927099"/>
            <a:ext cx="6812176" cy="709865"/>
          </a:xfrm>
        </p:spPr>
        <p:txBody>
          <a:bodyPr/>
          <a:lstStyle/>
          <a:p>
            <a:r>
              <a:rPr lang="en-US" sz="4400" b="1" dirty="0"/>
              <a:t>Closing Comments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865881-935A-292B-6D7B-DB4E8EE29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0600" y="2489200"/>
            <a:ext cx="7479324" cy="3911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2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What Is Denial?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1" y="2489200"/>
            <a:ext cx="7058359" cy="3530600"/>
          </a:xfrm>
        </p:spPr>
        <p:txBody>
          <a:bodyPr>
            <a:noAutofit/>
          </a:bodyPr>
          <a:lstStyle/>
          <a:p>
            <a:r>
              <a:rPr lang="en-US" sz="2800" dirty="0"/>
              <a:t>Often initially described as “lying to oneself and others” -- seems to imply a conscious process</a:t>
            </a:r>
          </a:p>
          <a:p>
            <a:r>
              <a:rPr lang="en-US" sz="2800" b="1" dirty="0"/>
              <a:t>Denial is also an unconscious, psychological defense that is triggered by a perceived threat, activating certain thoughts and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The D’s of Denial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D-words related to denial…</a:t>
            </a:r>
          </a:p>
          <a:p>
            <a:pPr lvl="1"/>
            <a:r>
              <a:rPr lang="en-US" sz="2400" b="1" dirty="0"/>
              <a:t>Disbelief</a:t>
            </a:r>
          </a:p>
          <a:p>
            <a:pPr lvl="1"/>
            <a:r>
              <a:rPr lang="en-US" sz="2400" b="1" dirty="0"/>
              <a:t>Distortions</a:t>
            </a:r>
          </a:p>
          <a:p>
            <a:pPr lvl="1"/>
            <a:r>
              <a:rPr lang="en-US" sz="2400" b="1" dirty="0"/>
              <a:t>Deception</a:t>
            </a:r>
          </a:p>
          <a:p>
            <a:pPr lvl="1"/>
            <a:r>
              <a:rPr lang="en-US" sz="2400" b="1" dirty="0"/>
              <a:t>Distractions</a:t>
            </a:r>
          </a:p>
          <a:p>
            <a:pPr lvl="1"/>
            <a:r>
              <a:rPr lang="en-US" sz="2400" b="1" dirty="0"/>
              <a:t>Discrepancies</a:t>
            </a:r>
          </a:p>
          <a:p>
            <a:pPr lvl="1"/>
            <a:r>
              <a:rPr lang="en-US" sz="2400" b="1" dirty="0"/>
              <a:t>Delusion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0"/>
            <a:ext cx="4202724" cy="32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7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Key Concepts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Progression of denial</a:t>
            </a:r>
          </a:p>
          <a:p>
            <a:r>
              <a:rPr lang="en-US" sz="3200" b="1" dirty="0"/>
              <a:t>Its expansive nature</a:t>
            </a:r>
          </a:p>
          <a:p>
            <a:r>
              <a:rPr lang="en-US" sz="3200" b="1" dirty="0"/>
              <a:t>Neuroscience of denial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07725-ED5C-2388-250F-AFAEA71BE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489200"/>
            <a:ext cx="2590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Progression of Denial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1" y="2489200"/>
            <a:ext cx="7286959" cy="3530600"/>
          </a:xfrm>
        </p:spPr>
        <p:txBody>
          <a:bodyPr>
            <a:normAutofit/>
          </a:bodyPr>
          <a:lstStyle/>
          <a:p>
            <a:r>
              <a:rPr lang="en-US" sz="2400" b="1" dirty="0"/>
              <a:t>If addiction is progressive, consider that denial is also progressive</a:t>
            </a:r>
          </a:p>
          <a:p>
            <a:r>
              <a:rPr lang="en-US" sz="2400" dirty="0"/>
              <a:t>Greater denial is needed to block out escalating devastation  </a:t>
            </a:r>
          </a:p>
          <a:p>
            <a:r>
              <a:rPr lang="en-US" sz="2400" b="1" dirty="0"/>
              <a:t>The more that one’s life is out of control, the more one needs to “prove” to oneself and others that everything is 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4F58-637B-7870-3391-3AE64BC1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/>
              <a:t>Jellinek</a:t>
            </a:r>
            <a:r>
              <a:rPr lang="en-US" sz="4400" b="1" dirty="0"/>
              <a:t> Chart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1681CC-9980-3E7B-1AB7-6652D1C56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970" y="2252768"/>
            <a:ext cx="7603954" cy="43095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A2807-E8F4-2F90-C009-860D30C0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Its Expansive Nature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/>
          </a:bodyPr>
          <a:lstStyle/>
          <a:p>
            <a:r>
              <a:rPr lang="en-US" sz="2800" dirty="0"/>
              <a:t>As denial increases, it expands to areas other than one’s substance use</a:t>
            </a:r>
          </a:p>
          <a:p>
            <a:r>
              <a:rPr lang="en-US" sz="2800" b="1" dirty="0"/>
              <a:t>Any perceived criticism and judgment may trigger defenses within the person with advanced addiction</a:t>
            </a:r>
          </a:p>
          <a:p>
            <a:r>
              <a:rPr lang="en-US" sz="2800" dirty="0"/>
              <a:t>Lying about unimportant things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FAB7-8010-4F2F-A048-9730383325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8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809</TotalTime>
  <Words>969</Words>
  <Application>Microsoft Office PowerPoint</Application>
  <PresentationFormat>On-screen Show (4:3)</PresentationFormat>
  <Paragraphs>190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Wingdings 3</vt:lpstr>
      <vt:lpstr>Ion Boardroom</vt:lpstr>
      <vt:lpstr>A Closer Look  at Denial</vt:lpstr>
      <vt:lpstr>Introductions</vt:lpstr>
      <vt:lpstr>Learning Objectives</vt:lpstr>
      <vt:lpstr>What Is Denial?</vt:lpstr>
      <vt:lpstr>The D’s of Denial</vt:lpstr>
      <vt:lpstr>Key Concepts</vt:lpstr>
      <vt:lpstr>Progression of Denial</vt:lpstr>
      <vt:lpstr>Jellinek Chart</vt:lpstr>
      <vt:lpstr>Its Expansive Nature</vt:lpstr>
      <vt:lpstr>Sam’s Story</vt:lpstr>
      <vt:lpstr>Neuroscience of Denial</vt:lpstr>
      <vt:lpstr>Denial in Treatment</vt:lpstr>
      <vt:lpstr>Denial Patterns</vt:lpstr>
      <vt:lpstr>Gorski’s Denial Patterns</vt:lpstr>
      <vt:lpstr>Avoidance</vt:lpstr>
      <vt:lpstr>Minimizing</vt:lpstr>
      <vt:lpstr>Blaming</vt:lpstr>
      <vt:lpstr>Compliance</vt:lpstr>
      <vt:lpstr>Flight into Health</vt:lpstr>
      <vt:lpstr>Strategic Hopelessness</vt:lpstr>
      <vt:lpstr>Small Group Exercise</vt:lpstr>
      <vt:lpstr>Unaddressed Denial</vt:lpstr>
      <vt:lpstr>Denial  by Others</vt:lpstr>
      <vt:lpstr>Denial by Family</vt:lpstr>
      <vt:lpstr>Denial by Counselors</vt:lpstr>
      <vt:lpstr>Counselor Example</vt:lpstr>
      <vt:lpstr>Methods  to Reduce Denial</vt:lpstr>
      <vt:lpstr>Clinical Strategies</vt:lpstr>
      <vt:lpstr>Motivational Interviewing</vt:lpstr>
      <vt:lpstr>Johari Window</vt:lpstr>
      <vt:lpstr>Transcranial Magnetic Stimulation Therapy</vt:lpstr>
      <vt:lpstr>TMS Continued</vt:lpstr>
      <vt:lpstr>Writing Assignments</vt:lpstr>
      <vt:lpstr>Naming Fears</vt:lpstr>
      <vt:lpstr>Contact Info</vt:lpstr>
      <vt:lpstr>Closing Comments</vt:lpstr>
    </vt:vector>
  </TitlesOfParts>
  <Company>Resurrection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Deeper Examination of Denial</dc:title>
  <dc:creator>Carty, Robert</dc:creator>
  <cp:lastModifiedBy>Bob Carty</cp:lastModifiedBy>
  <cp:revision>53</cp:revision>
  <cp:lastPrinted>2015-09-07T22:43:53Z</cp:lastPrinted>
  <dcterms:created xsi:type="dcterms:W3CDTF">2015-07-24T14:54:32Z</dcterms:created>
  <dcterms:modified xsi:type="dcterms:W3CDTF">2024-02-26T17:39:55Z</dcterms:modified>
</cp:coreProperties>
</file>